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49" r:id="rId1"/>
  </p:sldMasterIdLst>
  <p:notesMasterIdLst>
    <p:notesMasterId r:id="rId22"/>
  </p:notesMasterIdLst>
  <p:handoutMasterIdLst>
    <p:handoutMasterId r:id="rId23"/>
  </p:handoutMasterIdLst>
  <p:sldIdLst>
    <p:sldId id="1334" r:id="rId2"/>
    <p:sldId id="1345" r:id="rId3"/>
    <p:sldId id="1344" r:id="rId4"/>
    <p:sldId id="1340" r:id="rId5"/>
    <p:sldId id="1326" r:id="rId6"/>
    <p:sldId id="1339" r:id="rId7"/>
    <p:sldId id="1295" r:id="rId8"/>
    <p:sldId id="1257" r:id="rId9"/>
    <p:sldId id="1341" r:id="rId10"/>
    <p:sldId id="1306" r:id="rId11"/>
    <p:sldId id="1342" r:id="rId12"/>
    <p:sldId id="1252" r:id="rId13"/>
    <p:sldId id="1253" r:id="rId14"/>
    <p:sldId id="1258" r:id="rId15"/>
    <p:sldId id="1343" r:id="rId16"/>
    <p:sldId id="1260" r:id="rId17"/>
    <p:sldId id="1337" r:id="rId18"/>
    <p:sldId id="1338" r:id="rId19"/>
    <p:sldId id="1335" r:id="rId20"/>
    <p:sldId id="1336" r:id="rId21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>
          <p15:clr>
            <a:srgbClr val="A4A3A4"/>
          </p15:clr>
        </p15:guide>
        <p15:guide id="2" pos="55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9900"/>
    <a:srgbClr val="EA8B00"/>
    <a:srgbClr val="33CC33"/>
    <a:srgbClr val="FF3399"/>
    <a:srgbClr val="66FF33"/>
    <a:srgbClr val="FFCC99"/>
    <a:srgbClr val="FF3300"/>
    <a:srgbClr val="FFFF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 autoAdjust="0"/>
    <p:restoredTop sz="85885" autoAdjust="0"/>
  </p:normalViewPr>
  <p:slideViewPr>
    <p:cSldViewPr snapToGrid="0">
      <p:cViewPr varScale="1">
        <p:scale>
          <a:sx n="112" d="100"/>
          <a:sy n="112" d="100"/>
        </p:scale>
        <p:origin x="2072" y="176"/>
      </p:cViewPr>
      <p:guideLst>
        <p:guide orient="horz" pos="3888"/>
        <p:guide pos="5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-3492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65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37" y="1"/>
            <a:ext cx="3170264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2065"/>
            <a:ext cx="3170265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37" y="9122065"/>
            <a:ext cx="3170264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315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65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37" y="1"/>
            <a:ext cx="3170264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671" y="4561803"/>
            <a:ext cx="5365858" cy="431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2065"/>
            <a:ext cx="3170265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37" y="9122065"/>
            <a:ext cx="3170264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55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55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0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66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12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13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31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47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23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9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58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1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91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60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66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4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72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5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84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0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4EC0-117D-3241-9E7D-7E6821D75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BABFE-96D0-7B40-B735-5F4FAB79C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30100-E8DE-344F-BD22-FCDE3936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B72E-5918-E340-B6EB-9F22ABF50AF8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7205-D3E3-0342-A7AA-7196C06F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80EF3-64A7-994A-93CF-F47BEC00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355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83E80-82A4-3443-B954-4879D00F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CDACE-B35B-844C-BFF1-9309B1AFF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3C3B5-137F-3645-B54C-830A0D11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120A1-DA5C-604C-8390-C028E63B2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88CC2-1B4B-1848-B767-E09C932C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15359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A4A55E-2B7B-C049-932A-E7AB359B8C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AADDF-398C-2843-AF28-44AF2CA89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CAF8C-0C60-BD4E-8218-2A4B5288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967C7-47C5-2241-BDCC-49AACDD0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9F25A-C5F2-C74A-8B44-1A0A883B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72553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513" y="1990725"/>
            <a:ext cx="7793037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304800" y="838200"/>
            <a:ext cx="787400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842963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63663" y="3944938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01613" y="3011488"/>
            <a:ext cx="8693150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5795" y="2612508"/>
            <a:ext cx="659107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0" y="6605588"/>
            <a:ext cx="2829261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</a:t>
            </a:r>
            <a:r>
              <a:rPr lang="de-DE" sz="900" baseline="0"/>
              <a:t>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F9E0-7368-FE48-ABC7-7B6CDC72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E819C-9B63-C844-BF9E-99C8984B8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1F02A-D336-704B-97DE-2EF57C70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7DBCB-1660-B04C-963C-C5CA566D7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7CB68-F41B-7F45-8F9C-31526CAD9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7177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36403-B80C-AD47-8E92-DDB417F06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250AC-A367-404A-9102-99599C424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ACC20-00B6-B94A-9110-D6FCE946F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25B20-465C-4241-9982-23ADE3CCA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6430-9E20-F34E-BCF2-120D75D6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17619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AC6CB-6DF2-8E45-BBD4-FD2B8F87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0ED82-904D-A742-BD00-B51BABB90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25BE2-D9D3-B946-983C-CFAA431FC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E8F3D-87C7-B544-A4D3-10BA8590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90F50-A8D3-B340-922B-0FE676E2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20628-570B-B140-89D0-D4AE7B81C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51911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34E9-A2C0-5149-97FE-8B67B9ADB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F9C92-1B00-EC40-83B5-DD8E878C4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F2A3F-35FE-1246-AE60-0FCFAE021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22D0A6-1D92-BF47-BDCA-991F540C28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B092DB-3336-8042-BAA3-836B640A2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FAB81B-7D00-2F4F-898B-9D3F12DBC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2678CF-96CB-E74D-8DA1-86497052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E7FC0C-2999-BF4D-AE91-5A415D39C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25548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816E-19A0-DE4F-B259-15305AD2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E1EB1-7F04-924C-811A-DF11E5CD6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DB3A4-16D5-184C-B3EB-EA32995D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44ABB-BCC9-7A4D-93DE-604B0E7C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30870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BE71F-FBEB-E94B-B6E1-A5918E7F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DA98F-39BF-0D43-898B-4E5704C3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C0072-FCAC-994A-846A-2C60133F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95505-AA8D-4EA2-BB21-59D01CA86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59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AE461-B255-F441-9A84-2E5FD8A0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2D54-45C4-214C-A1CA-08827EECD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D2236-160D-CC4C-9D2D-B26FB86D5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BB282-F60C-8F4B-8F0F-A617B44D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18CF-3422-B440-97B8-22DAB5C9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5705F-2491-E24A-82E5-D1515269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7239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10ED-8E34-1B45-93BE-4FE24E422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54B50-CC6F-EB47-A9B6-AB8F32766B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8F83A-ED88-614E-852D-02667E1E7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BA84C-FC8F-7741-A076-566ABAC00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CCC83-89C5-7549-B93E-BED00BA6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A8234-63AA-D749-A9B5-EBE3E59F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11516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E6B61A-66B2-BF48-888C-025882E8E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4478A-031A-F047-B581-67CB51BB7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097AC-23F3-534A-8D1C-AF129137C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7/30/19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8DFE2-5989-D347-BB6E-893E65157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D1A7C-7C54-D945-8119-DD47BCE73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45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658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glance/cits550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david.glance@uwa.edu.a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Information for 2019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learning modes</a:t>
            </a:r>
          </a:p>
          <a:p>
            <a:pPr lvl="1"/>
            <a:r>
              <a:rPr lang="en-US" dirty="0"/>
              <a:t>Online content  (LMS, </a:t>
            </a:r>
            <a:r>
              <a:rPr lang="en-US" dirty="0">
                <a:hlinkClick r:id="rId3"/>
              </a:rPr>
              <a:t>https://github.com/dglance/cits5503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Pre-recorded videos</a:t>
            </a:r>
          </a:p>
          <a:p>
            <a:pPr lvl="1"/>
            <a:r>
              <a:rPr lang="en-US" dirty="0"/>
              <a:t>Lecture Capture Videos</a:t>
            </a:r>
          </a:p>
          <a:p>
            <a:r>
              <a:rPr lang="en-US" dirty="0"/>
              <a:t>Labs are not assessed *but*</a:t>
            </a:r>
          </a:p>
          <a:p>
            <a:pPr lvl="1"/>
            <a:r>
              <a:rPr lang="en-US" dirty="0"/>
              <a:t>Content of labs is examinable</a:t>
            </a:r>
          </a:p>
          <a:p>
            <a:pPr lvl="1"/>
            <a:r>
              <a:rPr lang="en-US" dirty="0"/>
              <a:t>You will be provided with AWS access – it is your responsibility to delete resources after their use and to protect keys and credentials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en-US" dirty="0"/>
              <a:t>Mid-Semester Exam 40%</a:t>
            </a:r>
          </a:p>
          <a:p>
            <a:pPr lvl="1"/>
            <a:r>
              <a:rPr lang="en-US" dirty="0"/>
              <a:t>Final Exam 60%</a:t>
            </a:r>
          </a:p>
          <a:p>
            <a:pPr lvl="1"/>
            <a:r>
              <a:rPr lang="en-US" dirty="0"/>
              <a:t>Last year’s papers are available. Will provide guidance about content of exams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718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687" y="283551"/>
            <a:ext cx="7886700" cy="47153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Cloud Enables Scale: Facebook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1" name="Rectangle 10"/>
          <p:cNvSpPr/>
          <p:nvPr/>
        </p:nvSpPr>
        <p:spPr bwMode="auto">
          <a:xfrm>
            <a:off x="5798372" y="4593515"/>
            <a:ext cx="1161826" cy="225911"/>
          </a:xfrm>
          <a:prstGeom prst="rect">
            <a:avLst/>
          </a:prstGeom>
          <a:solidFill>
            <a:srgbClr val="FFFF00">
              <a:alpha val="41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C17A2E-378A-AD46-B010-96ADBAE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05" y="1224056"/>
            <a:ext cx="5682663" cy="51322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687" y="283551"/>
            <a:ext cx="7886700" cy="47153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Cloud Enables Scale: Flickr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85AB4-14E2-5B4D-AB88-A21C65114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004" y="949206"/>
            <a:ext cx="5110313" cy="5193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821DAA-E54B-BF4B-9F7C-80FDCB9E481E}"/>
              </a:ext>
            </a:extLst>
          </p:cNvPr>
          <p:cNvSpPr txBox="1"/>
          <p:nvPr/>
        </p:nvSpPr>
        <p:spPr>
          <a:xfrm>
            <a:off x="430687" y="1018095"/>
            <a:ext cx="34113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90 m monthly users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75 m photographers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25 m photos uploaded on a busy day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1 m photos shared daily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10 billion images on </a:t>
            </a:r>
            <a:r>
              <a:rPr lang="en-US" dirty="0" err="1"/>
              <a:t>flickr</a:t>
            </a:r>
            <a:endParaRPr lang="en-US" dirty="0"/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Top camera: iPhone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4C252-C010-2341-AC88-140C4D189498}"/>
              </a:ext>
            </a:extLst>
          </p:cNvPr>
          <p:cNvSpPr txBox="1"/>
          <p:nvPr/>
        </p:nvSpPr>
        <p:spPr>
          <a:xfrm>
            <a:off x="430687" y="6405904"/>
            <a:ext cx="35878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expandedramblings.com</a:t>
            </a:r>
            <a:r>
              <a:rPr lang="en-US" sz="1100" dirty="0"/>
              <a:t>/</a:t>
            </a:r>
            <a:r>
              <a:rPr lang="en-US" sz="1100" dirty="0" err="1"/>
              <a:t>index.php</a:t>
            </a:r>
            <a:r>
              <a:rPr lang="en-US" sz="1100" dirty="0"/>
              <a:t>/</a:t>
            </a:r>
            <a:r>
              <a:rPr lang="en-US" sz="1100" dirty="0" err="1"/>
              <a:t>flickr</a:t>
            </a:r>
            <a:r>
              <a:rPr lang="en-US" sz="1100" dirty="0"/>
              <a:t>-stats/</a:t>
            </a:r>
          </a:p>
        </p:txBody>
      </p:sp>
    </p:spTree>
    <p:extLst>
      <p:ext uri="{BB962C8B-B14F-4D97-AF65-F5344CB8AC3E}">
        <p14:creationId xmlns:p14="http://schemas.microsoft.com/office/powerpoint/2010/main" val="103622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 Enables Data-centric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Trend towards “data-centric” computing </a:t>
            </a:r>
          </a:p>
          <a:p>
            <a:pPr lvl="1"/>
            <a:r>
              <a:rPr lang="en-US" dirty="0"/>
              <a:t>(more about what this means later)</a:t>
            </a:r>
          </a:p>
          <a:p>
            <a:r>
              <a:rPr lang="en-US" dirty="0"/>
              <a:t>Intangible assets (intellectual property and data) now make up 80% of companies assets </a:t>
            </a:r>
          </a:p>
          <a:p>
            <a:r>
              <a:rPr lang="en-US" dirty="0"/>
              <a:t>Data, especially personal data has inherent value beyond its initial collection purpose</a:t>
            </a:r>
          </a:p>
          <a:p>
            <a:r>
              <a:rPr lang="en-US" dirty="0"/>
              <a:t>Brings in technical, social, legal and political challenges</a:t>
            </a:r>
          </a:p>
          <a:p>
            <a:r>
              <a:rPr lang="en-US" dirty="0"/>
              <a:t>Could be used for good (health research) or bad (advertising)</a:t>
            </a:r>
          </a:p>
          <a:p>
            <a:r>
              <a:rPr lang="en-US" dirty="0"/>
              <a:t>Data has become a currency: use it to pay for “free” services from Google, Facebook, Instagram, </a:t>
            </a:r>
            <a:r>
              <a:rPr lang="en-US" dirty="0" err="1"/>
              <a:t>etc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0D3481-9024-AA41-B631-FAAD361CD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400" y="2195059"/>
            <a:ext cx="5109714" cy="4280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66999"/>
            <a:ext cx="7208828" cy="888078"/>
          </a:xfrm>
        </p:spPr>
        <p:txBody>
          <a:bodyPr/>
          <a:lstStyle/>
          <a:p>
            <a:r>
              <a:rPr lang="en-US" dirty="0"/>
              <a:t>What kinds of data might we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600" y="1055077"/>
            <a:ext cx="7772400" cy="4378216"/>
          </a:xfrm>
        </p:spPr>
        <p:txBody>
          <a:bodyPr/>
          <a:lstStyle/>
          <a:p>
            <a:r>
              <a:rPr lang="en-US" dirty="0"/>
              <a:t>We all know that Google gives good search answers because it has a lot of data…</a:t>
            </a:r>
          </a:p>
          <a:p>
            <a:pPr lvl="1"/>
            <a:r>
              <a:rPr lang="en-US" dirty="0"/>
              <a:t>… but what data, precisely, can it use, and how?</a:t>
            </a:r>
          </a:p>
          <a:p>
            <a:pPr lvl="1"/>
            <a:r>
              <a:rPr lang="en-US" dirty="0"/>
              <a:t>Let’s consider…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 bwMode="auto">
          <a:xfrm flipV="1">
            <a:off x="1907466" y="2731477"/>
            <a:ext cx="2535580" cy="46892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>
            <a:cxnSpLocks/>
          </p:cNvCxnSpPr>
          <p:nvPr/>
        </p:nvCxnSpPr>
        <p:spPr bwMode="auto">
          <a:xfrm flipV="1">
            <a:off x="5462783" y="2825262"/>
            <a:ext cx="24234" cy="8323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>
            <a:cxnSpLocks/>
          </p:cNvCxnSpPr>
          <p:nvPr/>
        </p:nvCxnSpPr>
        <p:spPr bwMode="auto">
          <a:xfrm flipV="1">
            <a:off x="1907466" y="2825262"/>
            <a:ext cx="2535580" cy="84406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cxnSpLocks/>
          </p:cNvCxnSpPr>
          <p:nvPr/>
        </p:nvCxnSpPr>
        <p:spPr bwMode="auto">
          <a:xfrm flipV="1">
            <a:off x="5450766" y="2731479"/>
            <a:ext cx="24876" cy="45719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12EC9A8-544E-7049-A01D-3CAEE9073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466" y="3200400"/>
            <a:ext cx="35433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Google pre-crawls and analyzes </a:t>
            </a:r>
            <a:br>
              <a:rPr lang="en-US" dirty="0"/>
            </a:br>
            <a:r>
              <a:rPr lang="en-US" dirty="0"/>
              <a:t>millions of images, sentences, searches, etc. – builds </a:t>
            </a:r>
            <a:r>
              <a:rPr lang="en-US" dirty="0">
                <a:solidFill>
                  <a:srgbClr val="FF9900"/>
                </a:solidFill>
              </a:rPr>
              <a:t>models</a:t>
            </a:r>
            <a:endParaRPr lang="en-US" dirty="0"/>
          </a:p>
          <a:p>
            <a:r>
              <a:rPr lang="en-US" dirty="0"/>
              <a:t>Another example: Google &amp; Bing Translate</a:t>
            </a:r>
          </a:p>
          <a:p>
            <a:pPr lvl="1"/>
            <a:r>
              <a:rPr lang="en-US" dirty="0"/>
              <a:t>Model how phrases in one language map to phrases in another language, by cross-comparing many, many translated docs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10242" name="Picture 2" descr="C:\Users\zives\AppData\Local\Microsoft\Windows\Temporary Internet Files\Content.IE5\5R4DZA0P\MC900311198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2509" y="314710"/>
            <a:ext cx="1812925" cy="1571625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732360"/>
            <a:ext cx="5829121" cy="1947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 data:</a:t>
            </a:r>
          </a:p>
          <a:p>
            <a:pPr lvl="1"/>
            <a:r>
              <a:rPr lang="en-US" dirty="0"/>
              <a:t>Spiders collect pages by following links on a page</a:t>
            </a:r>
          </a:p>
          <a:p>
            <a:pPr lvl="1"/>
            <a:r>
              <a:rPr lang="en-US" dirty="0"/>
              <a:t>Collects associated meta data and page content</a:t>
            </a:r>
          </a:p>
          <a:p>
            <a:pPr lvl="1"/>
            <a:r>
              <a:rPr lang="en-US" dirty="0"/>
              <a:t>Constructs a model using the Page Rank Algorithm that is one of around 200 criteria to connect words to links</a:t>
            </a:r>
          </a:p>
          <a:p>
            <a:pPr lvl="1"/>
            <a:r>
              <a:rPr lang="en-US" dirty="0"/>
              <a:t>Makes this searchable</a:t>
            </a:r>
          </a:p>
          <a:p>
            <a:pPr lvl="1"/>
            <a:r>
              <a:rPr lang="en-US" dirty="0"/>
              <a:t>Returns the search list in around 500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The model also captures semantic information as a Knowledge Graph (semantic web)</a:t>
            </a:r>
          </a:p>
          <a:p>
            <a:pPr lvl="1"/>
            <a:r>
              <a:rPr lang="en-US" dirty="0"/>
              <a:t>Helps to provide further contextual information (search for airplane from Melbourne to Perth – returns current flight information)</a:t>
            </a:r>
          </a:p>
          <a:p>
            <a:r>
              <a:rPr lang="en-US" dirty="0"/>
              <a:t>Add personalization to drive more useful information for user and for advertisers	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0242" name="Picture 2" descr="C:\Users\zives\AppData\Local\Microsoft\Windows\Temporary Internet Files\Content.IE5\5R4DZA0P\MC900311198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7836" y="119064"/>
            <a:ext cx="1812925" cy="1571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6369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Data-centric computing is pervasive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Today, Google and Friends aren't the only "Big Data" players</a:t>
            </a:r>
          </a:p>
          <a:p>
            <a:pPr lvl="1"/>
            <a:r>
              <a:rPr lang="en-US" dirty="0"/>
              <a:t>Not just Google &amp; friends - banks, financial firms, academia, the government, companies, military, startups, ...</a:t>
            </a:r>
          </a:p>
          <a:p>
            <a:pPr lvl="1"/>
            <a:r>
              <a:rPr lang="en-US" dirty="0"/>
              <a:t>All need to store and analyze huge data volumes</a:t>
            </a:r>
          </a:p>
          <a:p>
            <a:r>
              <a:rPr lang="en-US" dirty="0"/>
              <a:t>This is being enabled with a new generation of hardware “hosting” services – “the cloud” – and new, more scalable programming and analytical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Fear the Cloud and Big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4098" name="Picture 2" descr="http://images.askmen.com/entertainment/special_feature_300/339_skynet-5-things-you-didnt-know_fla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778" y="1905000"/>
            <a:ext cx="3031947" cy="17008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encrypted-tbn0.gstatic.com/images?q=tbn:ANd9GcSZjyeL9JpqUWujXHEwcIY6LwWw3pbgcRHnZezNWgXXyzDJOUP1RKpEnK_T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18" y="1677438"/>
            <a:ext cx="2019765" cy="12587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mages.dailytech.com/nimage/Yes_We_Scan_Deal_With_It_Wide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303" y="3887884"/>
            <a:ext cx="3540572" cy="25597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static4.businessinsider.com/image/51b4ccf469bedd8715000000/nsa-whistleblower-revealed-edward-snowden-says-he-is-the-leak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1" r="12773"/>
          <a:stretch/>
        </p:blipFill>
        <p:spPr bwMode="auto">
          <a:xfrm>
            <a:off x="2083998" y="4130378"/>
            <a:ext cx="1791508" cy="21930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inventorspot.com/files/images/IBM_Watson_Supercomput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011" y="1905000"/>
            <a:ext cx="2590315" cy="17331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924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Remaining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790" y="1543354"/>
            <a:ext cx="7104942" cy="3511865"/>
          </a:xfrm>
        </p:spPr>
        <p:txBody>
          <a:bodyPr/>
          <a:lstStyle/>
          <a:p>
            <a:r>
              <a:rPr lang="en-US" dirty="0"/>
              <a:t>What does the technology let us do, and what remains hard?</a:t>
            </a:r>
          </a:p>
          <a:p>
            <a:r>
              <a:rPr lang="en-US" dirty="0"/>
              <a:t>How do we ensure privacy, security</a:t>
            </a:r>
          </a:p>
          <a:p>
            <a:r>
              <a:rPr lang="en-US" dirty="0"/>
              <a:t>As we have ideas for useful, fun, helpful services, how do we make them happen?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429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673" y="624110"/>
            <a:ext cx="7587727" cy="1280890"/>
          </a:xfrm>
        </p:spPr>
        <p:txBody>
          <a:bodyPr/>
          <a:lstStyle/>
          <a:p>
            <a:r>
              <a:rPr lang="en-US" dirty="0"/>
              <a:t>Goals of the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673" y="1836683"/>
            <a:ext cx="8057478" cy="4639419"/>
          </a:xfrm>
        </p:spPr>
        <p:txBody>
          <a:bodyPr>
            <a:normAutofit/>
          </a:bodyPr>
          <a:lstStyle/>
          <a:p>
            <a:r>
              <a:rPr lang="en-US" dirty="0"/>
              <a:t>Understand what's underneath the Cloud</a:t>
            </a:r>
          </a:p>
          <a:p>
            <a:pPr lvl="1"/>
            <a:r>
              <a:rPr lang="en-US" dirty="0"/>
              <a:t>How does it work? What are its strengths? Its shortcomings?</a:t>
            </a:r>
          </a:p>
          <a:p>
            <a:pPr lvl="1"/>
            <a:r>
              <a:rPr lang="en-US" dirty="0"/>
              <a:t>Technologies</a:t>
            </a:r>
          </a:p>
          <a:p>
            <a:r>
              <a:rPr lang="en-US" dirty="0"/>
              <a:t>Understand the underlying principles</a:t>
            </a:r>
          </a:p>
          <a:p>
            <a:pPr lvl="1"/>
            <a:r>
              <a:rPr lang="en-US" dirty="0"/>
              <a:t>How do you build something that is so scalable, robust, etc.?</a:t>
            </a:r>
          </a:p>
          <a:p>
            <a:pPr lvl="1"/>
            <a:r>
              <a:rPr lang="en-US" dirty="0"/>
              <a:t>Lots of clever algorithms needed - very different environment!</a:t>
            </a:r>
          </a:p>
          <a:p>
            <a:r>
              <a:rPr lang="en-US" dirty="0"/>
              <a:t>Be able to use the right approach when designing new protocols and web systems</a:t>
            </a:r>
          </a:p>
          <a:p>
            <a:pPr lvl="1"/>
            <a:r>
              <a:rPr lang="en-US" dirty="0"/>
              <a:t>How would you go about building the next Facebook?</a:t>
            </a:r>
          </a:p>
          <a:p>
            <a:pPr lvl="1"/>
            <a:r>
              <a:rPr lang="en-US" dirty="0"/>
              <a:t>Need to scale, be efficient, avoid failures, prevent intrusions, ...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96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Information for 2019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Week 2: 5</a:t>
            </a:r>
            <a:r>
              <a:rPr lang="en-US" baseline="30000" dirty="0"/>
              <a:t>th</a:t>
            </a:r>
            <a:r>
              <a:rPr lang="en-US" dirty="0"/>
              <a:t> August Presentation by Brett Looney AWS on Cloud Computing</a:t>
            </a:r>
          </a:p>
          <a:p>
            <a:r>
              <a:rPr lang="en-US" dirty="0"/>
              <a:t>Staff:</a:t>
            </a:r>
          </a:p>
          <a:p>
            <a:pPr lvl="1"/>
            <a:r>
              <a:rPr lang="en-US" dirty="0"/>
              <a:t>Coordinator: Dr David Glance</a:t>
            </a:r>
          </a:p>
          <a:p>
            <a:pPr lvl="2"/>
            <a:r>
              <a:rPr lang="en-US" dirty="0"/>
              <a:t>email: </a:t>
            </a:r>
            <a:r>
              <a:rPr lang="en-US" dirty="0">
                <a:hlinkClick r:id="rId3"/>
              </a:rPr>
              <a:t>david.glance@uwa.edu.au</a:t>
            </a:r>
            <a:endParaRPr lang="en-US" dirty="0"/>
          </a:p>
          <a:p>
            <a:pPr lvl="1"/>
            <a:r>
              <a:rPr lang="en-US" dirty="0"/>
              <a:t>Tutor: Camilo </a:t>
            </a:r>
            <a:r>
              <a:rPr lang="en-US"/>
              <a:t>Pestana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818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3086"/>
            <a:ext cx="8315662" cy="4062905"/>
          </a:xfrm>
        </p:spPr>
        <p:txBody>
          <a:bodyPr/>
          <a:lstStyle/>
          <a:p>
            <a:r>
              <a:rPr lang="en-US" dirty="0"/>
              <a:t>Gain practical experience with cloud technologies</a:t>
            </a:r>
          </a:p>
          <a:p>
            <a:pPr lvl="1"/>
            <a:r>
              <a:rPr lang="en-US" dirty="0"/>
              <a:t>Often, the best way to understand it is to use the technology</a:t>
            </a:r>
          </a:p>
          <a:p>
            <a:r>
              <a:rPr lang="en-US" dirty="0"/>
              <a:t>Understand the impact on society</a:t>
            </a:r>
          </a:p>
          <a:p>
            <a:pPr lvl="1"/>
            <a:r>
              <a:rPr lang="en-US" dirty="0"/>
              <a:t>Vulnerabilities, privacy concerns, data survivability, ...</a:t>
            </a:r>
          </a:p>
          <a:p>
            <a:pPr lvl="1"/>
            <a:r>
              <a:rPr lang="en-US" dirty="0"/>
              <a:t>Need to understand the current state of the technology!</a:t>
            </a:r>
          </a:p>
          <a:p>
            <a:r>
              <a:rPr lang="en-US" dirty="0"/>
              <a:t>Anticipate what's possible in the future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15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6610" y="498348"/>
            <a:ext cx="7426997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9144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1AB4C-DDCD-0B45-8713-9CBB9DF1D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776538"/>
            <a:ext cx="6858000" cy="1381188"/>
          </a:xfrm>
        </p:spPr>
        <p:txBody>
          <a:bodyPr anchor="ctr">
            <a:normAutofit/>
          </a:bodyPr>
          <a:lstStyle/>
          <a:p>
            <a:r>
              <a:rPr lang="en-US" sz="3500" dirty="0">
                <a:solidFill>
                  <a:schemeClr val="bg2"/>
                </a:solidFill>
              </a:rPr>
              <a:t>Cloud Computing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A9A19-EA4A-3140-9F24-20270B76E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495800"/>
            <a:ext cx="6858000" cy="762000"/>
          </a:xfrm>
        </p:spPr>
        <p:txBody>
          <a:bodyPr>
            <a:normAutofit/>
          </a:bodyPr>
          <a:lstStyle/>
          <a:p>
            <a:r>
              <a:rPr lang="en-US" sz="1600" dirty="0"/>
              <a:t>CITS5503 </a:t>
            </a:r>
            <a:r>
              <a:rPr lang="en-US" sz="1600" dirty="0" err="1"/>
              <a:t>Dr</a:t>
            </a:r>
            <a:r>
              <a:rPr lang="en-US" sz="1600" dirty="0"/>
              <a:t> David Glance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6AA64-4D2B-5446-8AED-61F753B3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7E002-136F-ED48-B145-BF8026B2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z="1000">
                <a:solidFill>
                  <a:schemeClr val="tx1"/>
                </a:solidFill>
              </a:rPr>
              <a:pPr/>
              <a:t>3</a:t>
            </a:fld>
            <a:endParaRPr lang="en-GB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633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3931"/>
            <a:ext cx="7772400" cy="1456267"/>
          </a:xfrm>
        </p:spPr>
        <p:txBody>
          <a:bodyPr/>
          <a:lstStyle/>
          <a:p>
            <a:r>
              <a:rPr lang="en-US" dirty="0"/>
              <a:t>Goals of Unit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40263"/>
            <a:ext cx="7772400" cy="30668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In the context of Cloud Computing: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Understand </a:t>
            </a:r>
            <a:r>
              <a:rPr lang="en-US" sz="2400" b="1" dirty="0"/>
              <a:t>cloud computing</a:t>
            </a:r>
            <a:r>
              <a:rPr lang="en-US" sz="2400" dirty="0"/>
              <a:t> – how it lets us build </a:t>
            </a:r>
            <a:r>
              <a:rPr lang="en-US" sz="2400" b="1" dirty="0"/>
              <a:t>global-scale</a:t>
            </a:r>
            <a:r>
              <a:rPr lang="en-US" sz="2400" dirty="0"/>
              <a:t> services on shared hardware, why it’s hard, how to use it</a:t>
            </a:r>
          </a:p>
          <a:p>
            <a:r>
              <a:rPr lang="en-US" sz="2400" dirty="0"/>
              <a:t>Understand the technologies and tools that allow us to set up, manage and scale services on the cloud</a:t>
            </a:r>
          </a:p>
          <a:p>
            <a:r>
              <a:rPr lang="en-US" sz="2400" dirty="0"/>
              <a:t>Look at a couple of use cases for cloud computing that is </a:t>
            </a:r>
            <a:r>
              <a:rPr lang="en-US" sz="2400" b="1" dirty="0"/>
              <a:t>“big data”</a:t>
            </a:r>
            <a:r>
              <a:rPr lang="en-US" sz="2400" dirty="0"/>
              <a:t> and using clusters of machines to handle data analysis at scale</a:t>
            </a:r>
          </a:p>
        </p:txBody>
      </p:sp>
    </p:spTree>
    <p:extLst>
      <p:ext uri="{BB962C8B-B14F-4D97-AF65-F5344CB8AC3E}">
        <p14:creationId xmlns:p14="http://schemas.microsoft.com/office/powerpoint/2010/main" val="137918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unit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“Cloud” computing</a:t>
            </a:r>
          </a:p>
          <a:p>
            <a:endParaRPr lang="en-US" dirty="0"/>
          </a:p>
          <a:p>
            <a:r>
              <a:rPr lang="en-US" dirty="0"/>
              <a:t>The substance behind the hype</a:t>
            </a:r>
          </a:p>
          <a:p>
            <a:r>
              <a:rPr lang="en-US" dirty="0"/>
              <a:t>How “elasticity” and shared infrastructure are useful</a:t>
            </a:r>
          </a:p>
          <a:p>
            <a:r>
              <a:rPr lang="en-US" dirty="0"/>
              <a:t>The hard problems that need to be tackled by software</a:t>
            </a:r>
          </a:p>
          <a:p>
            <a:r>
              <a:rPr lang="en-US" dirty="0"/>
              <a:t>The different layers and services</a:t>
            </a:r>
          </a:p>
          <a:p>
            <a:r>
              <a:rPr lang="en-US" dirty="0"/>
              <a:t>How to build your own dynamic, “cloud hosted” software as a service</a:t>
            </a:r>
          </a:p>
          <a:p>
            <a:r>
              <a:rPr lang="en-US" dirty="0"/>
              <a:t>And how to use “platform as a service” tools to analyze Big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“Scalable” computing</a:t>
            </a:r>
          </a:p>
          <a:p>
            <a:endParaRPr lang="en-US" dirty="0"/>
          </a:p>
          <a:p>
            <a:r>
              <a:rPr lang="en-US" dirty="0"/>
              <a:t>The issues in building global-scale services</a:t>
            </a:r>
          </a:p>
          <a:p>
            <a:r>
              <a:rPr lang="en-US" dirty="0"/>
              <a:t>Techniques for harnessing the power of thousands of machines to analyze data</a:t>
            </a:r>
          </a:p>
          <a:p>
            <a:r>
              <a:rPr lang="en-US" dirty="0"/>
              <a:t>The core ideas that span most tools, whether SQL, </a:t>
            </a:r>
            <a:r>
              <a:rPr lang="en-US" dirty="0" err="1"/>
              <a:t>MapReduce</a:t>
            </a:r>
            <a:r>
              <a:rPr lang="en-US" dirty="0"/>
              <a:t>, …</a:t>
            </a:r>
          </a:p>
          <a:p>
            <a:r>
              <a:rPr lang="en-US" dirty="0"/>
              <a:t>Strengths and limitations of those approaches</a:t>
            </a:r>
          </a:p>
          <a:p>
            <a:r>
              <a:rPr lang="en-US" dirty="0"/>
              <a:t>Fundamental design patterns, operation primitives,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7135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3675"/>
            <a:ext cx="7772400" cy="1456267"/>
          </a:xfrm>
        </p:spPr>
        <p:txBody>
          <a:bodyPr/>
          <a:lstStyle/>
          <a:p>
            <a:r>
              <a:rPr lang="en-US" dirty="0"/>
              <a:t>CITS5503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41525"/>
            <a:ext cx="7772400" cy="5131397"/>
          </a:xfrm>
        </p:spPr>
        <p:txBody>
          <a:bodyPr>
            <a:normAutofit/>
          </a:bodyPr>
          <a:lstStyle/>
          <a:p>
            <a:r>
              <a:rPr lang="en-US" sz="2400" dirty="0"/>
              <a:t>How do we </a:t>
            </a:r>
            <a:r>
              <a:rPr lang="en-US" sz="2400" dirty="0">
                <a:solidFill>
                  <a:srgbClr val="FF9900"/>
                </a:solidFill>
              </a:rPr>
              <a:t>build effective data-centric applications</a:t>
            </a:r>
            <a:r>
              <a:rPr lang="en-US" sz="2400" dirty="0"/>
              <a:t>, and serve them to the entire Internet?</a:t>
            </a:r>
          </a:p>
          <a:p>
            <a:pPr lvl="1"/>
            <a:r>
              <a:rPr lang="en-US" sz="2000" dirty="0"/>
              <a:t>You’ve learned procedural programming on a single machine – we’ll look at data-centric programming across thousands of machines</a:t>
            </a:r>
          </a:p>
          <a:p>
            <a:pPr lvl="1"/>
            <a:r>
              <a:rPr lang="en-US" sz="2000" dirty="0"/>
              <a:t>We’ll understand the issues in breaking up problems, global coordination, failures, and so on</a:t>
            </a:r>
          </a:p>
          <a:p>
            <a:pPr lvl="1"/>
            <a:r>
              <a:rPr lang="en-US" sz="2000" dirty="0"/>
              <a:t>We’ll study many of the algorithms used by cloud services</a:t>
            </a:r>
            <a:endParaRPr lang="en-US" dirty="0"/>
          </a:p>
          <a:p>
            <a:r>
              <a:rPr lang="en-US" sz="2400" dirty="0"/>
              <a:t>How do we </a:t>
            </a:r>
            <a:r>
              <a:rPr lang="en-US" sz="2400" dirty="0">
                <a:solidFill>
                  <a:srgbClr val="FF9900"/>
                </a:solidFill>
              </a:rPr>
              <a:t>take advantage of “the cloud” </a:t>
            </a:r>
            <a:r>
              <a:rPr lang="en-US" sz="2400" dirty="0"/>
              <a:t>– the vision of computing as a utility (like the power grid)?</a:t>
            </a:r>
          </a:p>
          <a:p>
            <a:pPr lvl="1"/>
            <a:r>
              <a:rPr lang="en-US" sz="2000" dirty="0"/>
              <a:t>You’ll understand what lies underneath the cloud computing hype, and how to use the cloud</a:t>
            </a:r>
          </a:p>
          <a:p>
            <a:pPr lvl="1"/>
            <a:r>
              <a:rPr lang="en-US" sz="2000" dirty="0"/>
              <a:t>You’ll learn the technologies that allow services to be created and managed “on the cloud”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6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81999"/>
          </a:xfrm>
        </p:spPr>
        <p:txBody>
          <a:bodyPr/>
          <a:lstStyle/>
          <a:p>
            <a:r>
              <a:rPr lang="en-US" dirty="0"/>
              <a:t>Do You Use “the Cloud”?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Pennsylvania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B42F0-A539-C547-AED4-93805EC78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1" y="1592410"/>
            <a:ext cx="5310040" cy="4321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DFA86F-96DA-CE44-BCAE-61EE34EC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60" y="1397917"/>
            <a:ext cx="6957080" cy="4516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E0B1C3-0D58-F146-90AC-89F4DD2FA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15" y="1226989"/>
            <a:ext cx="4835576" cy="50527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B32AE6-F238-3345-B886-71A1FB6286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12" y="1340111"/>
            <a:ext cx="5792038" cy="49396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EAF0FD-3943-2B47-94F2-1002D1EDB4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754" y="1089242"/>
            <a:ext cx="5904060" cy="5632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5245" y="252005"/>
            <a:ext cx="4722829" cy="1209590"/>
          </a:xfrm>
        </p:spPr>
        <p:txBody>
          <a:bodyPr/>
          <a:lstStyle/>
          <a:p>
            <a:r>
              <a:rPr lang="en-US" dirty="0"/>
              <a:t>The Cloud on your phone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74276" y="1732208"/>
            <a:ext cx="35529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Google Assistant is an example of the Cloud, Big Data and AI, all in one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Hosted on Google’s platforms in their data centers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Bases its responses on personalized and population data, interpreted through natural language processing and machine learning (amongst other things).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5F4E3-8F00-B443-A290-6C061DE3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07" y="397895"/>
            <a:ext cx="2807668" cy="608494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89" y="3412841"/>
            <a:ext cx="4722829" cy="1209590"/>
          </a:xfrm>
        </p:spPr>
        <p:txBody>
          <a:bodyPr/>
          <a:lstStyle/>
          <a:p>
            <a:r>
              <a:rPr lang="en-US" dirty="0"/>
              <a:t>The Cloud at 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74276" y="1732208"/>
            <a:ext cx="355299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Personal assistants using speech to text, natural language processing, machine learning.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Smarts are in the cloud.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An example of Internet of Things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A3808-7F63-2A4E-8902-AA68806D4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12" y="252005"/>
            <a:ext cx="5334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37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32982</TotalTime>
  <Words>1150</Words>
  <Application>Microsoft Macintosh PowerPoint</Application>
  <PresentationFormat>On-screen Show (4:3)</PresentationFormat>
  <Paragraphs>168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Tahoma</vt:lpstr>
      <vt:lpstr>Times New Roman</vt:lpstr>
      <vt:lpstr>Wingdings</vt:lpstr>
      <vt:lpstr>Office Theme</vt:lpstr>
      <vt:lpstr>Important Information for 2019</vt:lpstr>
      <vt:lpstr>Important Information for 2019</vt:lpstr>
      <vt:lpstr>Cloud Computing Introduction</vt:lpstr>
      <vt:lpstr>Goals of Unit</vt:lpstr>
      <vt:lpstr>What Is this unit about?</vt:lpstr>
      <vt:lpstr>CITS5503 in a Nutshell</vt:lpstr>
      <vt:lpstr>Do You Use “the Cloud”?</vt:lpstr>
      <vt:lpstr>The Cloud on your phone</vt:lpstr>
      <vt:lpstr>The Cloud at Home</vt:lpstr>
      <vt:lpstr>The Cloud Enables Scale: Facebook</vt:lpstr>
      <vt:lpstr>The Cloud Enables Scale: Flickr</vt:lpstr>
      <vt:lpstr>The Cloud Enables Data-centric Computing</vt:lpstr>
      <vt:lpstr>What kinds of data might we use?</vt:lpstr>
      <vt:lpstr>How does it work?</vt:lpstr>
      <vt:lpstr>How does it work?</vt:lpstr>
      <vt:lpstr>Data-centric computing is pervasive</vt:lpstr>
      <vt:lpstr>Should We Fear the Cloud and Big Data?</vt:lpstr>
      <vt:lpstr>Remaining challenges</vt:lpstr>
      <vt:lpstr>Goals of the Unit</vt:lpstr>
      <vt:lpstr>Goals of the Unit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>Scalable and Cloud Computing</dc:subject>
  <dc:creator>Andreas Haeberlen</dc:creator>
  <cp:keywords>NETS 212</cp:keywords>
  <dc:description>http://www.cis.upenn.edu/~nets212/</dc:description>
  <cp:lastModifiedBy>Microsoft Office User</cp:lastModifiedBy>
  <cp:revision>4289</cp:revision>
  <cp:lastPrinted>2014-08-27T18:50:12Z</cp:lastPrinted>
  <dcterms:created xsi:type="dcterms:W3CDTF">1999-05-23T11:18:07Z</dcterms:created>
  <dcterms:modified xsi:type="dcterms:W3CDTF">2019-07-29T18:27:59Z</dcterms:modified>
  <cp:category>Lecture</cp:category>
</cp:coreProperties>
</file>